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handoutMasterIdLst>
    <p:handoutMasterId r:id="rId17"/>
  </p:handoutMasterIdLst>
  <p:sldIdLst>
    <p:sldId id="256" r:id="rId3"/>
    <p:sldId id="335" r:id="rId4"/>
    <p:sldId id="332" r:id="rId5"/>
    <p:sldId id="311" r:id="rId6"/>
    <p:sldId id="334" r:id="rId7"/>
    <p:sldId id="333" r:id="rId8"/>
    <p:sldId id="340" r:id="rId9"/>
    <p:sldId id="341" r:id="rId10"/>
    <p:sldId id="342" r:id="rId11"/>
    <p:sldId id="337" r:id="rId12"/>
    <p:sldId id="338" r:id="rId13"/>
    <p:sldId id="339" r:id="rId14"/>
    <p:sldId id="336" r:id="rId15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vezr" initials="c" lastIdx="3" clrIdx="0"/>
  <p:cmAuthor id="1" name="Karen Day" initials="KAD" lastIdx="0" clrIdx="1"/>
  <p:cmAuthor id="2" name="Robert Kehrman" initials="RK" lastIdx="1" clrIdx="2">
    <p:extLst>
      <p:ext uri="{19B8F6BF-5375-455C-9EA6-DF929625EA0E}">
        <p15:presenceInfo xmlns:p15="http://schemas.microsoft.com/office/powerpoint/2012/main" userId="1e3204bceef0d9a0" providerId="Windows Live"/>
      </p:ext>
    </p:extLst>
  </p:cmAuthor>
  <p:cmAuthor id="3" name="Martin Navarrete" initials="MN" lastIdx="4" clrIdx="3">
    <p:extLst>
      <p:ext uri="{19B8F6BF-5375-455C-9EA6-DF929625EA0E}">
        <p15:presenceInfo xmlns:p15="http://schemas.microsoft.com/office/powerpoint/2012/main" userId="S-1-5-21-3665565728-2933942772-260620287-12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9" autoAdjust="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DRAFT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D94F6-CBF5-457F-B308-0A70C21ADA62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6CFBF-5683-4D6C-A728-142EA5674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137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DRAFT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019AA58-05ED-48B4-B1F5-EECF6B642CDB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346B63-C059-4EDF-8E2C-93CDEE3CC3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284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6B63-C059-4EDF-8E2C-93CDEE3CC35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9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21AE4E-40B4-46EC-8CEB-84A908510651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68928" y="6245225"/>
            <a:ext cx="3860800" cy="47625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Virtual Information Meeting  April 28, 2022 - DRAFT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8EBE8-58D1-406C-8AB0-18BD238FD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92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19B1C5-3FE0-48BB-8E81-BC196B53769F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Virtual Information Meeting  April 28, 2022 - DRAFT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8EBE8-58D1-406C-8AB0-18BD238FD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48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1966C3-E47B-45A8-9630-96B63F0125EA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Virtual Information Meeting  April 28, 2022 - DRAFT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8EBE8-58D1-406C-8AB0-18BD238FD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408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DBF4D-00FB-4473-ACE3-D014BEA71633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68928" y="6245225"/>
            <a:ext cx="3860800" cy="47625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Public Meeting September 17 &amp; 19, 2019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8EBE8-58D1-406C-8AB0-18BD238FD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265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9EC9F5-8685-4696-AC76-633871D7D3AC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8EBE8-58D1-406C-8AB0-18BD238FD3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68928" y="6245225"/>
            <a:ext cx="3860800" cy="47625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Public Meeting September 17 &amp; 19,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182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D749F-C745-4AC7-8326-647DFFCE27A9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Public Meeting September 17 &amp; 19, 2019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8EBE8-58D1-406C-8AB0-18BD238FD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904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640A8-B86D-4898-8450-577A5974D7BD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Public Meeting September 17 &amp; 19, 2019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8EBE8-58D1-406C-8AB0-18BD238FD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964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8A565-F4A3-4419-AEBD-87A841879195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Public Meeting September 17 &amp; 19, 2019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8EBE8-58D1-406C-8AB0-18BD238FD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72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DF48C5-BEA9-4110-97A5-6C9ABDF1ED5F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Public Meeting September 17 &amp; 19, 2019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8EBE8-58D1-406C-8AB0-18BD238FD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738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5C72B5-DA10-4AC8-9078-D52A93B663A3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Public Meeting September 17 &amp; 19, 2019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8EBE8-58D1-406C-8AB0-18BD238FD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52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C41DA-59BB-43A1-B242-8F51BDFB7566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Public Meeting September 17 &amp; 19, 2019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8EBE8-58D1-406C-8AB0-18BD238FD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61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D60553-B91C-4B64-9267-1E6098B8D76B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8EBE8-58D1-406C-8AB0-18BD238FD3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68928" y="6245225"/>
            <a:ext cx="3860800" cy="47625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Virtual Information Meeting  April 28, 2022 - DRAFT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9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A06337-1F55-4A05-AECD-58D288C1BC78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Public Meeting September 17 &amp; 19, 2019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8EBE8-58D1-406C-8AB0-18BD238FD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669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48890A-34C1-4E57-B0E7-9C53454DFB7C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Public Meeting September 17 &amp; 19, 2019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8EBE8-58D1-406C-8AB0-18BD238FD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810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95921C-BA43-4746-8C42-DC7D9D45ADAE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Public Meeting September 17 &amp; 19, 2019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8EBE8-58D1-406C-8AB0-18BD238FD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23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3A0A6-2298-4467-948E-E28EBC8EB761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Virtual Information Meeting  April 28, 2022 - DRAFT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8EBE8-58D1-406C-8AB0-18BD238FD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03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3AB45-4EA7-44C9-9A25-383B6E2EF70C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Virtual Information Meeting  April 28, 2022 - DRAFT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8EBE8-58D1-406C-8AB0-18BD238FD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37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E743E-29F2-4DC4-80DC-4A322471C177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Virtual Information Meeting  April 28, 2022 - DRAFT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8EBE8-58D1-406C-8AB0-18BD238FD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76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B5578-9362-459E-A370-F3C14693B594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Virtual Information Meeting  April 28, 2022 - DRAFT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8EBE8-58D1-406C-8AB0-18BD238FD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37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32574D-AD76-41AC-B641-BA2893A3757C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Virtual Information Meeting  April 28, 2022 - DRAFT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8EBE8-58D1-406C-8AB0-18BD238FD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4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4DD9DF-38C1-4D58-95DA-69CE27CC1FCC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Virtual Information Meeting  April 28, 2022 - DRAFT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8EBE8-58D1-406C-8AB0-18BD238FD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4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A521A8-7DD6-49E8-9E1A-D22DD0B327C3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Virtual Information Meeting  April 28, 2022 - DRAFT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8EBE8-58D1-406C-8AB0-18BD238FD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fld id="{CB7110E4-6617-4D81-B447-AC690F0E1FC5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52435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r>
              <a:rPr lang="en-US"/>
              <a:t>Virtual Information Meeting  April 28, 2022 - DRAFT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5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A2D8EBE8-58D1-406C-8AB0-18BD238FD39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31" name="Picture 10" descr="EMBannerUR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101" y="6276976"/>
            <a:ext cx="1790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2" descr="EMBanner-Landscape_noUR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80126"/>
            <a:ext cx="609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fld id="{A7384A23-8BD7-4868-A18D-668BB38E6406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52435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r>
              <a:rPr lang="en-US"/>
              <a:t>Public Meeting September 17 &amp; 19, 2019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5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A2D8EBE8-58D1-406C-8AB0-18BD238FD39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31" name="Picture 10" descr="EMBannerUR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102" y="6276978"/>
            <a:ext cx="1790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2" descr="EMBanner-Landscape_noUR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80128"/>
            <a:ext cx="609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ipp.energy.gov/2022-information-repository-documents.as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ipp.energy.gov/index.asp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6949" y="1758463"/>
            <a:ext cx="8067737" cy="2233246"/>
          </a:xfrm>
        </p:spPr>
        <p:txBody>
          <a:bodyPr/>
          <a:lstStyle/>
          <a:p>
            <a:r>
              <a:rPr lang="en-US" sz="3000" dirty="0"/>
              <a:t>Updated Ten-Year Permit Renewal Application Redline/Strikeout including the Class 3 Permit Modification Request (PMR) for Replacement Panels 11 and 12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EBE8-58D1-406C-8AB0-18BD238FD39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03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Posting for Public Access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257" y="1568451"/>
            <a:ext cx="8361485" cy="4525963"/>
          </a:xfrm>
        </p:spPr>
        <p:txBody>
          <a:bodyPr/>
          <a:lstStyle/>
          <a:p>
            <a:r>
              <a:rPr lang="en-US" sz="2000" dirty="0"/>
              <a:t>The Permittees posted the updated RLSO of the Renewal Application on the WIPP Information Repository webpage</a:t>
            </a:r>
          </a:p>
          <a:p>
            <a:pPr marL="0" indent="0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800" dirty="0">
                <a:hlinkClick r:id="rId2"/>
              </a:rPr>
              <a:t>https://wipp.energy.gov/2022-information-repository-documents.asp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r>
              <a:rPr lang="en-US" sz="2000" dirty="0"/>
              <a:t>The link to the WIPP Information Repository Index webpage was also included in the courtesy notification provided to the WIPP Facility Mailing List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EBE8-58D1-406C-8AB0-18BD238FD397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629" y="3086133"/>
            <a:ext cx="8191112" cy="149059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282962" y="6232994"/>
            <a:ext cx="2547446" cy="5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000" kern="0" dirty="0"/>
              <a:t>Virtual Information Meeting </a:t>
            </a:r>
          </a:p>
          <a:p>
            <a:pPr marL="0" indent="0" algn="ctr">
              <a:spcBef>
                <a:spcPts val="300"/>
              </a:spcBef>
              <a:buNone/>
            </a:pPr>
            <a:r>
              <a:rPr lang="en-US" sz="1000" kern="0" dirty="0"/>
              <a:t>April 28, 2022</a:t>
            </a:r>
          </a:p>
          <a:p>
            <a:pPr marL="457200" lvl="1" indent="0">
              <a:buNone/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544763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122716"/>
            <a:ext cx="8229600" cy="11430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Posting for Public Access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EBE8-58D1-406C-8AB0-18BD238FD397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539" y="2278834"/>
            <a:ext cx="5896846" cy="38520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00220" y="1858468"/>
            <a:ext cx="35915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https://wipp.energy.gov/index.asp</a:t>
            </a:r>
            <a:endParaRPr lang="en-US" dirty="0"/>
          </a:p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300220" y="5010555"/>
            <a:ext cx="1145151" cy="77372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069123" y="1135834"/>
            <a:ext cx="8141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addition to posting to the WIPP Information Repository webpage, the Permittees also provided access to the Renewal Application documents on the WIPP homepage.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282962" y="6232994"/>
            <a:ext cx="2547446" cy="5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000" kern="0" dirty="0"/>
              <a:t>Virtual Information Meeting </a:t>
            </a:r>
          </a:p>
          <a:p>
            <a:pPr marL="0" indent="0" algn="ctr">
              <a:spcBef>
                <a:spcPts val="300"/>
              </a:spcBef>
              <a:buNone/>
            </a:pPr>
            <a:r>
              <a:rPr lang="en-US" sz="1000" kern="0" dirty="0"/>
              <a:t>April 28, 2022</a:t>
            </a:r>
          </a:p>
          <a:p>
            <a:pPr marL="457200" lvl="1" indent="0">
              <a:buNone/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647132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301785"/>
            <a:ext cx="8229600" cy="11430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Website Posting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EBE8-58D1-406C-8AB0-18BD238FD397}" type="slidenum">
              <a:rPr lang="en-US" smtClean="0"/>
              <a:t>12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282962" y="6232994"/>
            <a:ext cx="2547446" cy="5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000" kern="0" dirty="0"/>
              <a:t>Virtual Information Meeting </a:t>
            </a:r>
          </a:p>
          <a:p>
            <a:pPr marL="0" indent="0" algn="ctr">
              <a:spcBef>
                <a:spcPts val="300"/>
              </a:spcBef>
              <a:buNone/>
            </a:pPr>
            <a:r>
              <a:rPr lang="en-US" sz="1000" kern="0" dirty="0"/>
              <a:t>April 28, 2022</a:t>
            </a:r>
          </a:p>
          <a:p>
            <a:pPr marL="457200" lvl="1" indent="0">
              <a:buNone/>
            </a:pPr>
            <a:endParaRPr lang="en-US" sz="2000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199" y="1712707"/>
            <a:ext cx="8161460" cy="36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99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4409" y="2231136"/>
            <a:ext cx="8274315" cy="3731232"/>
          </a:xfrm>
        </p:spPr>
        <p:txBody>
          <a:bodyPr anchor="t" anchorCtr="0"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en-US" sz="1900" dirty="0"/>
          </a:p>
          <a:p>
            <a:pPr lvl="1"/>
            <a:r>
              <a:rPr lang="en-US" sz="2000" dirty="0"/>
              <a:t>Please enter your questions into the chat feature</a:t>
            </a:r>
          </a:p>
          <a:p>
            <a:pPr lvl="1"/>
            <a:r>
              <a:rPr lang="en-US" sz="2000" dirty="0"/>
              <a:t>Please restrict your questions to the information provided in the presentation</a:t>
            </a:r>
          </a:p>
          <a:p>
            <a:pPr lvl="1"/>
            <a:r>
              <a:rPr lang="en-US" sz="2000" dirty="0"/>
              <a:t>No regulatory, technical or schedule related questions will be addressed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EBE8-58D1-406C-8AB0-18BD238FD397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21098" y="415174"/>
            <a:ext cx="8229600" cy="1143000"/>
          </a:xfrm>
        </p:spPr>
        <p:txBody>
          <a:bodyPr/>
          <a:lstStyle/>
          <a:p>
            <a:r>
              <a:rPr lang="en-US" sz="3400" dirty="0">
                <a:solidFill>
                  <a:schemeClr val="tx1"/>
                </a:solidFill>
              </a:rPr>
              <a:t>Question/Answer Session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282962" y="6232994"/>
            <a:ext cx="2547446" cy="5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000" kern="0" dirty="0"/>
              <a:t>Virtual Information Meeting </a:t>
            </a:r>
          </a:p>
          <a:p>
            <a:pPr marL="0" indent="0" algn="ctr">
              <a:spcBef>
                <a:spcPts val="300"/>
              </a:spcBef>
              <a:buNone/>
            </a:pPr>
            <a:r>
              <a:rPr lang="en-US" sz="1000" kern="0" dirty="0"/>
              <a:t>April 28, 2022</a:t>
            </a:r>
          </a:p>
          <a:p>
            <a:pPr marL="457200" lvl="1" indent="0">
              <a:buNone/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922561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9181" y="1185237"/>
            <a:ext cx="8098941" cy="4529353"/>
          </a:xfrm>
        </p:spPr>
        <p:txBody>
          <a:bodyPr anchor="t" anchorCtr="0"/>
          <a:lstStyle/>
          <a:p>
            <a:pPr>
              <a:spcAft>
                <a:spcPts val="600"/>
              </a:spcAft>
            </a:pPr>
            <a:r>
              <a:rPr lang="en-US" sz="1900" dirty="0"/>
              <a:t>To explain what was submitted to the NMED in response to their December 17, 2021 request to update the Ten-Year Permit Renewal Application (Renewal Application) redline/strikeout (RLSO).  The following will be discussed:  </a:t>
            </a:r>
          </a:p>
          <a:p>
            <a:pPr lvl="1">
              <a:spcAft>
                <a:spcPts val="600"/>
              </a:spcAft>
            </a:pPr>
            <a:r>
              <a:rPr lang="en-US" sz="1500" dirty="0"/>
              <a:t>The NMED’s specific request to update the RLSO to include the Class 3 PMR for Panels 11 and 12</a:t>
            </a:r>
          </a:p>
          <a:p>
            <a:pPr lvl="1">
              <a:spcAft>
                <a:spcPts val="600"/>
              </a:spcAft>
            </a:pPr>
            <a:r>
              <a:rPr lang="en-US" sz="1500" dirty="0"/>
              <a:t>The Renewal Application Attachments that were updated and included in the submittal</a:t>
            </a:r>
          </a:p>
          <a:p>
            <a:pPr lvl="1">
              <a:spcAft>
                <a:spcPts val="600"/>
              </a:spcAft>
            </a:pPr>
            <a:r>
              <a:rPr lang="en-US" sz="1500" dirty="0"/>
              <a:t>The Renewal Application Attachments that were not updated and not included in the submittal</a:t>
            </a:r>
          </a:p>
          <a:p>
            <a:pPr lvl="1">
              <a:spcAft>
                <a:spcPts val="600"/>
              </a:spcAft>
            </a:pPr>
            <a:r>
              <a:rPr lang="en-US" sz="1500" dirty="0"/>
              <a:t>The matrix included in the submittal to facilitate the NMED’s review</a:t>
            </a:r>
          </a:p>
          <a:p>
            <a:pPr lvl="1">
              <a:spcAft>
                <a:spcPts val="600"/>
              </a:spcAft>
            </a:pPr>
            <a:r>
              <a:rPr lang="en-US" sz="1500" dirty="0"/>
              <a:t>Where the submittal is posted for public access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900" dirty="0"/>
              <a:t>This is an information meeting only.  It is not required by the Permit nor by the Resource Conservation and Recovery Act (RCRA) regulations.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1900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EBE8-58D1-406C-8AB0-18BD238FD397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73851" y="215054"/>
            <a:ext cx="8229600" cy="1143000"/>
          </a:xfrm>
        </p:spPr>
        <p:txBody>
          <a:bodyPr/>
          <a:lstStyle/>
          <a:p>
            <a:r>
              <a:rPr lang="en-US" sz="4200" dirty="0">
                <a:solidFill>
                  <a:schemeClr val="tx1"/>
                </a:solidFill>
              </a:rPr>
              <a:t>Purpose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282962" y="6232994"/>
            <a:ext cx="2547446" cy="5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000" kern="0" dirty="0"/>
              <a:t>Virtual Information Meeting </a:t>
            </a:r>
          </a:p>
          <a:p>
            <a:pPr marL="0" indent="0" algn="ctr">
              <a:spcBef>
                <a:spcPts val="300"/>
              </a:spcBef>
              <a:buNone/>
            </a:pPr>
            <a:r>
              <a:rPr lang="en-US" sz="1000" kern="0" dirty="0"/>
              <a:t>April 28, 2022</a:t>
            </a:r>
          </a:p>
          <a:p>
            <a:pPr marL="457200" lvl="1" indent="0">
              <a:buNone/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721867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EBE8-58D1-406C-8AB0-18BD238FD397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03132" y="231562"/>
            <a:ext cx="8988668" cy="958271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Request from the NMED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82667" y="1202064"/>
            <a:ext cx="8229599" cy="4727107"/>
          </a:xfrm>
        </p:spPr>
        <p:txBody>
          <a:bodyPr anchor="t" anchorCtr="0"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The following was specifically requested by the NMED:</a:t>
            </a:r>
          </a:p>
          <a:p>
            <a:pPr lvl="1">
              <a:spcBef>
                <a:spcPts val="1000"/>
              </a:spcBef>
              <a:spcAft>
                <a:spcPts val="600"/>
              </a:spcAft>
            </a:pPr>
            <a:r>
              <a:rPr lang="en-US" sz="1500" i="1" dirty="0"/>
              <a:t>“Update the submitted Red Line Strike Out (RLSO) for the Renewal Application adding only those modifications requested in the Class 3 PMR for Panels 11 and 12 (do not include any additional items as these will not have had any form of public engagement);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500" i="1" dirty="0"/>
              <a:t>Base the updated Renewal Application RLSO on the current Permit at the time of submittal; and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500" i="1" dirty="0"/>
              <a:t>Post the updated RLSO for the Renewal Application on the WIPP Information Repository webpage by the submittal date indicated above [March 17, 2022].”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500" i="1" dirty="0"/>
              <a:t>“…NMED also requests the Permittees send a courtesy notification of the consolidation of the Class 3 PMR for Panels 11 and 12 with the Renewal Application to the WIPP Facility Mailing List…”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600" i="1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82962" y="6232994"/>
            <a:ext cx="2547446" cy="5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000" kern="0" dirty="0"/>
              <a:t>Virtual Information Meeting </a:t>
            </a:r>
          </a:p>
          <a:p>
            <a:pPr marL="0" indent="0" algn="ctr">
              <a:spcBef>
                <a:spcPts val="300"/>
              </a:spcBef>
              <a:buNone/>
            </a:pPr>
            <a:r>
              <a:rPr lang="en-US" sz="1000" kern="0" dirty="0"/>
              <a:t>April 28, 2022</a:t>
            </a:r>
          </a:p>
          <a:p>
            <a:pPr marL="457200" lvl="1" indent="0">
              <a:buNone/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990929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EBE8-58D1-406C-8AB0-18BD238FD397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91054" y="103506"/>
            <a:ext cx="8765930" cy="11430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The Permittees’ Submittal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007485" y="1389184"/>
            <a:ext cx="8133068" cy="4413739"/>
          </a:xfrm>
        </p:spPr>
        <p:txBody>
          <a:bodyPr anchor="t" anchorCtr="0"/>
          <a:lstStyle/>
          <a:p>
            <a:pPr>
              <a:spcAft>
                <a:spcPts val="600"/>
              </a:spcAft>
            </a:pPr>
            <a:r>
              <a:rPr lang="en-US" sz="1800" dirty="0"/>
              <a:t>Pursuant to the NMED’s request, the Permittees submitted the updated RLSO on March 17, 2022.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An updated RLSO of the Permittees’ March 31, 2020 Ten-Year Permit Renewal Application including the modifications requested in the July 30, 2021 Class 3 PMR for replacement Panels 11 and 12.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The updated RLSO was based on the Permit issued by the NMED on February 11, 2022, which became effective on March 13, 2022.</a:t>
            </a:r>
          </a:p>
          <a:p>
            <a:pPr lvl="2">
              <a:spcBef>
                <a:spcPts val="1200"/>
              </a:spcBef>
              <a:spcAft>
                <a:spcPts val="600"/>
              </a:spcAft>
            </a:pPr>
            <a:r>
              <a:rPr lang="en-US" sz="1400" dirty="0"/>
              <a:t>The Permit included the modifications submitted to and approved by the NMED from March </a:t>
            </a:r>
            <a:r>
              <a:rPr lang="en-US" sz="1400" dirty="0" smtClean="0"/>
              <a:t>31, </a:t>
            </a:r>
            <a:r>
              <a:rPr lang="en-US" sz="1400" dirty="0"/>
              <a:t>2020 to February 11, 2022.  These modifications can be found on the WIPP Information Repository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1600" dirty="0"/>
              <a:t>Only the RLSO portion of the Permit Renewal Application was updated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1600" dirty="0" smtClean="0"/>
              <a:t>There </a:t>
            </a:r>
            <a:r>
              <a:rPr lang="en-US" sz="1600" dirty="0"/>
              <a:t>were no other changes made to the Renewal Application</a:t>
            </a:r>
          </a:p>
          <a:p>
            <a:pPr marL="914400" lvl="2" indent="0">
              <a:spcBef>
                <a:spcPts val="1200"/>
              </a:spcBef>
              <a:spcAft>
                <a:spcPts val="600"/>
              </a:spcAft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282962" y="6232994"/>
            <a:ext cx="2547446" cy="5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000" kern="0" dirty="0"/>
              <a:t>Virtual Information Meeting </a:t>
            </a:r>
          </a:p>
          <a:p>
            <a:pPr marL="0" indent="0" algn="ctr">
              <a:spcBef>
                <a:spcPts val="300"/>
              </a:spcBef>
              <a:buNone/>
            </a:pPr>
            <a:r>
              <a:rPr lang="en-US" sz="1000" kern="0" dirty="0"/>
              <a:t>April 28, 2022</a:t>
            </a:r>
          </a:p>
          <a:p>
            <a:pPr marL="457200" lvl="1" indent="0">
              <a:buNone/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965541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Updated Redline/Strikeout Effort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72769"/>
            <a:ext cx="8229600" cy="4233673"/>
          </a:xfrm>
        </p:spPr>
        <p:txBody>
          <a:bodyPr/>
          <a:lstStyle/>
          <a:p>
            <a:r>
              <a:rPr lang="en-US" sz="2000" dirty="0"/>
              <a:t>The following updated RLSO Permit Renewal Attachments were provided to the NMED: Attachments A, A2, A3, D, E, F, G, G1, G2, H1, L, M, and N.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The following Permit Renewal Attachments were not provided with the updated RLSO: Attachments A1, B, C, C1, C2, C3, C4, C5, C6, C7, G1-A, G1-B, G2-A, G2-B, G2-E, G3, H, I, J, K, and O.</a:t>
            </a:r>
          </a:p>
          <a:p>
            <a:pPr lvl="1">
              <a:spcBef>
                <a:spcPts val="1800"/>
              </a:spcBef>
            </a:pPr>
            <a:r>
              <a:rPr lang="en-US" sz="1800" dirty="0"/>
              <a:t>No changes were made to these Permit Attachments (through subsequent Permit modifications) since their submittal in March 2020.</a:t>
            </a:r>
          </a:p>
          <a:p>
            <a:pPr lvl="1">
              <a:spcBef>
                <a:spcPts val="1800"/>
              </a:spcBef>
            </a:pPr>
            <a:r>
              <a:rPr lang="en-US" sz="1800" dirty="0"/>
              <a:t>These Permit Renewal Attachments were not affected by the integration effort of the Class 3 PMR for replacement Panels 11 and 12.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EBE8-58D1-406C-8AB0-18BD238FD397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282962" y="6232994"/>
            <a:ext cx="2547446" cy="5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000" kern="0" dirty="0"/>
              <a:t>Virtual Information Meeting </a:t>
            </a:r>
          </a:p>
          <a:p>
            <a:pPr marL="0" indent="0" algn="ctr">
              <a:spcBef>
                <a:spcPts val="300"/>
              </a:spcBef>
              <a:buNone/>
            </a:pPr>
            <a:r>
              <a:rPr lang="en-US" sz="1000" kern="0" dirty="0"/>
              <a:t>April 28, 2022</a:t>
            </a:r>
          </a:p>
          <a:p>
            <a:pPr marL="457200" lvl="1" indent="0">
              <a:buNone/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271271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Comparative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8133" y="1428508"/>
            <a:ext cx="8075735" cy="45259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In addition to the RLSO, </a:t>
            </a:r>
            <a:r>
              <a:rPr lang="en-US" sz="2000" dirty="0" smtClean="0"/>
              <a:t>a comparative </a:t>
            </a:r>
            <a:r>
              <a:rPr lang="en-US" sz="2000" dirty="0" smtClean="0"/>
              <a:t>matrix </a:t>
            </a:r>
            <a:r>
              <a:rPr lang="en-US" sz="2000" smtClean="0"/>
              <a:t>was </a:t>
            </a:r>
            <a:r>
              <a:rPr lang="en-US" sz="2000" smtClean="0"/>
              <a:t>also prepared</a:t>
            </a:r>
            <a:r>
              <a:rPr lang="en-US" sz="2000" dirty="0" smtClean="0"/>
              <a:t>. The </a:t>
            </a:r>
            <a:r>
              <a:rPr lang="en-US" sz="2000" dirty="0"/>
              <a:t>matrix is a review guide meant to facilitate NMED’s review.  The essential element of the Permittees’ submittal was the updated RLSO.  The matrix was not required.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The </a:t>
            </a:r>
            <a:r>
              <a:rPr lang="en-US" sz="2000" dirty="0"/>
              <a:t>matrix explains the integration of the Class 3 PMR for replacement Panels 11 &amp; 12 with the 2020 Ten-year Permit Renewal Application onto the current Permit.  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It </a:t>
            </a:r>
            <a:r>
              <a:rPr lang="en-US" sz="2000" dirty="0"/>
              <a:t>provides the following details:</a:t>
            </a:r>
          </a:p>
          <a:p>
            <a:pPr lvl="1">
              <a:spcBef>
                <a:spcPts val="1800"/>
              </a:spcBef>
            </a:pPr>
            <a:r>
              <a:rPr lang="en-US" sz="1400" dirty="0"/>
              <a:t>The matrix indicates where the 2020 Ten-year Permit Renewal Application proposed changes are no longer required due to Permit modifications incorporated into the current Permit [February 2022] subsequent to submittal of the 2020 Renewal Application.</a:t>
            </a:r>
          </a:p>
          <a:p>
            <a:pPr lvl="1">
              <a:spcBef>
                <a:spcPts val="1800"/>
              </a:spcBef>
            </a:pPr>
            <a:r>
              <a:rPr lang="en-US" sz="1400" dirty="0"/>
              <a:t>The matrix also indicates where 2020 Ten-year Permit Renewal Application changes are no longer required due to the Class 3 PMR for replacement Panels 11 and 12.</a:t>
            </a:r>
          </a:p>
          <a:p>
            <a:pPr lvl="1">
              <a:spcBef>
                <a:spcPts val="1800"/>
              </a:spcBef>
            </a:pPr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EBE8-58D1-406C-8AB0-18BD238FD397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282962" y="6232994"/>
            <a:ext cx="2547446" cy="5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000" kern="0" dirty="0"/>
              <a:t>Virtual Information Meeting </a:t>
            </a:r>
          </a:p>
          <a:p>
            <a:pPr marL="0" indent="0" algn="ctr">
              <a:spcBef>
                <a:spcPts val="300"/>
              </a:spcBef>
              <a:buNone/>
            </a:pPr>
            <a:r>
              <a:rPr lang="en-US" sz="1000" kern="0" dirty="0"/>
              <a:t>April 28, 2022</a:t>
            </a:r>
          </a:p>
          <a:p>
            <a:pPr marL="457200" lvl="1" indent="0">
              <a:buNone/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375135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766" y="243988"/>
            <a:ext cx="10972800" cy="856021"/>
          </a:xfrm>
        </p:spPr>
        <p:txBody>
          <a:bodyPr/>
          <a:lstStyle/>
          <a:p>
            <a:r>
              <a:rPr lang="en-US" sz="3600" dirty="0"/>
              <a:t>Matrix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8EBE8-58D1-406C-8AB0-18BD238FD39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01708" y="6232994"/>
            <a:ext cx="2547446" cy="5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Virtual Information Meeting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April 28, 2022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452" y="1599943"/>
            <a:ext cx="2516710" cy="3273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66" y="1629721"/>
            <a:ext cx="2566242" cy="32200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18" y="1614955"/>
            <a:ext cx="2751423" cy="3243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7860" y="1624060"/>
            <a:ext cx="2882734" cy="32257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9766" y="5349716"/>
            <a:ext cx="10982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2022 updated RLSO merges the changes from both the Class 3 PMR for Panels 11 and 12 with the 2020 Renewal Application onto the current Permit.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4873311"/>
            <a:ext cx="10082454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Yellow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highlight indicates changes from the Class 3 PMR for Panels 11 and 12.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7436" y="1310179"/>
            <a:ext cx="950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Column 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13278" y="1319272"/>
            <a:ext cx="950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Column 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94356" y="1319272"/>
            <a:ext cx="950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Column 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33776" y="1310179"/>
            <a:ext cx="950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Column 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30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8EBE8-58D1-406C-8AB0-18BD238FD39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01708" y="6232994"/>
            <a:ext cx="2547446" cy="5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Virtual Information Meeting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April 28, 2022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085" y="1662357"/>
            <a:ext cx="2665797" cy="30678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94" y="1662357"/>
            <a:ext cx="2674535" cy="30491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6808" y="1650533"/>
            <a:ext cx="2824836" cy="30609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1091" y="1650534"/>
            <a:ext cx="2533994" cy="303732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95294" y="5000169"/>
            <a:ext cx="10717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2020 Permit Renewal Application changes are no longer necessary because the geographic location was updated in a subsequent Class 1 Permit Modification Notification.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57110" y="1319271"/>
            <a:ext cx="950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Column 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3278" y="1319272"/>
            <a:ext cx="950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Column 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94356" y="1319272"/>
            <a:ext cx="950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Column 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533775" y="1336640"/>
            <a:ext cx="950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Column 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99766" y="243988"/>
            <a:ext cx="10972800" cy="856021"/>
          </a:xfrm>
        </p:spPr>
        <p:txBody>
          <a:bodyPr/>
          <a:lstStyle/>
          <a:p>
            <a:r>
              <a:rPr lang="en-US" sz="3600" dirty="0"/>
              <a:t>Matrix Examples</a:t>
            </a:r>
          </a:p>
        </p:txBody>
      </p:sp>
    </p:spTree>
    <p:extLst>
      <p:ext uri="{BB962C8B-B14F-4D97-AF65-F5344CB8AC3E}">
        <p14:creationId xmlns:p14="http://schemas.microsoft.com/office/powerpoint/2010/main" val="143169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790" y="779831"/>
            <a:ext cx="2290851" cy="461461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8EBE8-58D1-406C-8AB0-18BD238FD39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01708" y="6232994"/>
            <a:ext cx="2547446" cy="5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Virtual Information Meeting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April 28, 2022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635" y="779831"/>
            <a:ext cx="2272929" cy="46260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912" y="768369"/>
            <a:ext cx="2309721" cy="46260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2519" y="779831"/>
            <a:ext cx="2221116" cy="4614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6564" y="768369"/>
            <a:ext cx="2448391" cy="463754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264782" y="5429602"/>
            <a:ext cx="10082454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Yellow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highlight indicates changes from the Class 3 PMR for Panels 11 and 12.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43912" y="5394448"/>
            <a:ext cx="92810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264781" y="5721846"/>
            <a:ext cx="9567341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highlight indicates changes that are not carried forward into the 2022 updated RLSO due to a subsequent Permit modification.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90142" y="490121"/>
            <a:ext cx="950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Column 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14647" y="490120"/>
            <a:ext cx="950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Column 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35763" y="490120"/>
            <a:ext cx="950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Column 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925309" y="490119"/>
            <a:ext cx="950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Column 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562051" y="216082"/>
            <a:ext cx="10972800" cy="314646"/>
          </a:xfrm>
        </p:spPr>
        <p:txBody>
          <a:bodyPr/>
          <a:lstStyle/>
          <a:p>
            <a:r>
              <a:rPr lang="en-US" sz="1400" b="1" dirty="0"/>
              <a:t>Matrix Examples</a:t>
            </a:r>
          </a:p>
        </p:txBody>
      </p:sp>
    </p:spTree>
    <p:extLst>
      <p:ext uri="{BB962C8B-B14F-4D97-AF65-F5344CB8AC3E}">
        <p14:creationId xmlns:p14="http://schemas.microsoft.com/office/powerpoint/2010/main" val="265161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theme/theme1.xml><?xml version="1.0" encoding="utf-8"?>
<a:theme xmlns:a="http://schemas.openxmlformats.org/drawingml/2006/main" name="Panel Closure Briefing McQuinn August 26 2014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anel Closure Briefing McQuinn August 26 2014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Panel Closure Briefing McQuinn August 26 2014</Template>
  <TotalTime>7399</TotalTime>
  <Words>1066</Words>
  <Application>Microsoft Office PowerPoint</Application>
  <PresentationFormat>Widescreen</PresentationFormat>
  <Paragraphs>111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Panel Closure Briefing McQuinn August 26 2014</vt:lpstr>
      <vt:lpstr>1_Panel Closure Briefing McQuinn August 26 2014</vt:lpstr>
      <vt:lpstr>Updated Ten-Year Permit Renewal Application Redline/Strikeout including the Class 3 Permit Modification Request (PMR) for Replacement Panels 11 and 12 </vt:lpstr>
      <vt:lpstr>Purpose</vt:lpstr>
      <vt:lpstr>Request from the NMED</vt:lpstr>
      <vt:lpstr>The Permittees’ Submittal</vt:lpstr>
      <vt:lpstr>Updated Redline/Strikeout Effort </vt:lpstr>
      <vt:lpstr> Comparative Matrix</vt:lpstr>
      <vt:lpstr>Matrix Examples</vt:lpstr>
      <vt:lpstr>Matrix Examples</vt:lpstr>
      <vt:lpstr>Matrix Examples</vt:lpstr>
      <vt:lpstr>Posting for Public Access</vt:lpstr>
      <vt:lpstr>Posting for Public Access</vt:lpstr>
      <vt:lpstr>Website Posting</vt:lpstr>
      <vt:lpstr>Question/Answer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2 PMR</dc:title>
  <dc:creator>A. Urquidez</dc:creator>
  <cp:lastModifiedBy>Waldram, Ashley - RES</cp:lastModifiedBy>
  <cp:revision>363</cp:revision>
  <cp:lastPrinted>2016-03-03T19:21:56Z</cp:lastPrinted>
  <dcterms:created xsi:type="dcterms:W3CDTF">2015-03-17T18:48:26Z</dcterms:created>
  <dcterms:modified xsi:type="dcterms:W3CDTF">2022-04-27T21:32:40Z</dcterms:modified>
</cp:coreProperties>
</file>